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908" r:id="rId3"/>
  </p:sldMasterIdLst>
  <p:notesMasterIdLst>
    <p:notesMasterId r:id="rId25"/>
  </p:notesMasterIdLst>
  <p:sldIdLst>
    <p:sldId id="256" r:id="rId4"/>
    <p:sldId id="276" r:id="rId5"/>
    <p:sldId id="272" r:id="rId6"/>
    <p:sldId id="269" r:id="rId7"/>
    <p:sldId id="270" r:id="rId8"/>
    <p:sldId id="271" r:id="rId9"/>
    <p:sldId id="273" r:id="rId10"/>
    <p:sldId id="261" r:id="rId11"/>
    <p:sldId id="260" r:id="rId12"/>
    <p:sldId id="264" r:id="rId13"/>
    <p:sldId id="275" r:id="rId14"/>
    <p:sldId id="265" r:id="rId15"/>
    <p:sldId id="282" r:id="rId16"/>
    <p:sldId id="283" r:id="rId17"/>
    <p:sldId id="284" r:id="rId18"/>
    <p:sldId id="285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B892"/>
    <a:srgbClr val="E0C29F"/>
    <a:srgbClr val="404656"/>
    <a:srgbClr val="69AB8D"/>
    <a:srgbClr val="99DA90"/>
    <a:srgbClr val="FF5050"/>
    <a:srgbClr val="FF7C80"/>
    <a:srgbClr val="000000"/>
    <a:srgbClr val="DC5552"/>
    <a:srgbClr val="E06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724A8-BA71-4126-8601-AA90880B777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F3CD6-8A7C-4C88-B674-3EA97A3574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51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8F61C-5045-4823-B3B2-A3ABCF106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760727-DA65-404B-84C2-240F2FD36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C24E5-3B9C-4D57-8B80-89BE6CDE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5B0958-9DFA-4D3D-8549-65224827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FD6D6-53A2-4D19-AD6F-F17E4A94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63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F642D-1533-4384-8AE8-9A9A9DAB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77FF9F-0B72-4E22-8FDD-C56DD05E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E9868C-C1C7-4DCD-A91D-31C95E664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54A31F-7CCC-4FE5-B2F6-71246F6B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59F742-83C8-4F39-A569-935001B2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A09FCB-A946-469D-99A7-7EA5C3D2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7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28D35-E999-4517-98C3-84727F7A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61D818-5D01-4945-B33B-544D6B338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A0BD4A-E81E-4F05-947D-FF92BD5BE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061914-92EB-40EF-99D6-8F1FDA72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B8700A-5D36-4B77-A05C-87C981DF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7F67D0-22AC-4417-82B7-705D2C4F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30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98498-273C-4FCF-9658-4AAB99AA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4A9D6B-0B0A-4BCA-8149-310BC5111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5D09C-E058-4905-A716-D558CDF1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002C66-5899-47A9-ABF0-CD8C8E0E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C2F33B-FB44-4647-BEB8-C4CDC990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25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E78885-9A43-4A11-9296-45C80CFC5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30C63D-CF56-4528-BB97-C76E766BB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13915-FE74-465E-A4DB-3888A32C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719103-15BB-4D7D-846B-96196AF4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022EB-8CBC-4D45-9D32-7DE1648C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4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95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5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1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0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885FB-5F0E-4F1C-B4DD-9AB4B9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FB2C7-9738-4D10-AD9F-BB26A7FC2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896CBB-4BB3-4240-97C4-6591EB5A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A105F-A782-45F7-877B-8D6D9856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97BF7-6609-452E-A992-794C979F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5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3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4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4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9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8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2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30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5D53B-79A5-4DF2-A639-D940CB4C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624379-0001-4C0A-AAB5-ADF41CAE4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4292EA-DDC0-4DC6-8FCC-A82CCFC0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1BF8B-1739-47A8-ADA9-26F0CDD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9F13A3-A974-4ECD-8B98-F598B337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1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0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7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4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2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EF134-7336-4B31-8753-E314AB60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A3EA8-FB39-4103-A4B8-F6F816D1E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0A20B8-2242-4E67-A23C-CAC20BB06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CF1131-4BDF-4172-BDAA-4BF95AF6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B6DE06-46E0-49F4-AAAB-28585704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977E27-734C-429D-AE6A-BCE8EAA7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95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0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3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7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64792-5F3B-4271-A9DA-8B979ACC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A6E69B-AFB7-40B6-AC61-6E3E441CE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EBF2B-974A-4EE6-8D4D-6AA14FF35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B130C9-9A4B-49B6-A0B3-4843F79DA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E9242B-1078-4CFF-8E2C-723550F0E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8E3D1D-17D0-4BB7-9D1B-B7004961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8BB083-2B84-4E3B-93D3-DC09B5C2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249AC2-49D9-4CA0-A839-7768A2ED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96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75B1B-A444-4488-933C-BA7E68DA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118D92-179B-4DA3-B643-24000539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0B4F12-4687-4CBC-BBD4-10BA57D6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F3F90C-3C69-4EA6-8768-820EC87D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71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E423AB-7D24-46BC-98AF-DED449AB5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1" r="83998" b="68384"/>
          <a:stretch/>
        </p:blipFill>
        <p:spPr>
          <a:xfrm>
            <a:off x="653144" y="325804"/>
            <a:ext cx="551542" cy="820824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ADACE7F-4D28-4644-9A30-43B3566ED6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930" y="441920"/>
            <a:ext cx="4615769" cy="449489"/>
          </a:xfrm>
        </p:spPr>
        <p:txBody>
          <a:bodyPr>
            <a:noAutofit/>
          </a:bodyPr>
          <a:lstStyle>
            <a:lvl1pPr marL="0" indent="0">
              <a:buNone/>
              <a:defRPr sz="3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4A2F5F-F10F-4B72-BB5B-56722516F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840" y="5499100"/>
            <a:ext cx="2388903" cy="119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D6520A-899C-44E1-A431-D46D38875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03" r="34992" b="8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8DDC5C-AD6E-43F9-840B-9B9379407D5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0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D03EFE-B994-4A41-8220-3EA5B5BA9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33" t="7608" b="35789"/>
          <a:stretch/>
        </p:blipFill>
        <p:spPr>
          <a:xfrm>
            <a:off x="-12808" y="0"/>
            <a:ext cx="12204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BE91CE-61A5-414D-B4E6-9485E23F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8D5208-FAED-4170-9C9A-9B389FAE9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E2478B-FAD9-449A-B713-1818B4BBE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8D324F-FF59-4661-AB63-99F8CB2E2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2EA32-CFEA-4E5A-A642-48A348FA7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81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951890-E396-4BA6-B5EA-A2AEB302F72E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38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網頁程式設計</a:t>
            </a:r>
            <a:r>
              <a:rPr lang="en-US" altLang="zh-TW" b="1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/>
            </a:r>
            <a:br>
              <a:rPr lang="en-US" altLang="zh-TW" b="1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zh-TW" altLang="en-US" b="1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期末專題報告</a:t>
            </a:r>
            <a:endParaRPr lang="zh-TW" altLang="en-US" b="1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黃俊維</a:t>
            </a:r>
            <a:r>
              <a:rPr lang="en-US" altLang="zh-TW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/105590036</a:t>
            </a: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黃平賢</a:t>
            </a:r>
            <a:r>
              <a:rPr lang="en-US" altLang="zh-TW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/106370211</a:t>
            </a: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王茹怡</a:t>
            </a:r>
            <a:r>
              <a:rPr lang="en-US" altLang="zh-TW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/106370236</a:t>
            </a: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廖婕吟</a:t>
            </a:r>
            <a:r>
              <a:rPr lang="en-US" altLang="zh-TW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/</a:t>
            </a:r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旁聽</a:t>
            </a:r>
            <a:endParaRPr lang="zh-TW" altLang="en-US" baseline="0" dirty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4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79515" y="1388534"/>
            <a:ext cx="3942747" cy="1371600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網站框架－版面</a:t>
            </a:r>
            <a:r>
              <a:rPr lang="zh-TW" altLang="en-US" sz="32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設計</a:t>
            </a:r>
            <a:endParaRPr lang="zh-TW" altLang="en-US" sz="3200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87" y="395659"/>
            <a:ext cx="4212763" cy="6145817"/>
          </a:xfrm>
        </p:spPr>
      </p:pic>
      <p:sp>
        <p:nvSpPr>
          <p:cNvPr id="19" name="文字版面配置區 1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0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選項部分有使用</a:t>
            </a:r>
            <a:r>
              <a:rPr lang="en-US" altLang="zh-TW" sz="20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hover</a:t>
            </a:r>
            <a:r>
              <a:rPr lang="zh-TW" altLang="en-US" sz="20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效果</a:t>
            </a:r>
            <a:endParaRPr lang="en-US" altLang="zh-TW" sz="2000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/>
          <p:cNvCxnSpPr>
            <a:stCxn id="12" idx="3"/>
          </p:cNvCxnSpPr>
          <p:nvPr/>
        </p:nvCxnSpPr>
        <p:spPr>
          <a:xfrm flipV="1">
            <a:off x="6575387" y="527540"/>
            <a:ext cx="590549" cy="131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stCxn id="12" idx="3"/>
          </p:cNvCxnSpPr>
          <p:nvPr/>
        </p:nvCxnSpPr>
        <p:spPr>
          <a:xfrm>
            <a:off x="6575387" y="659146"/>
            <a:ext cx="590549" cy="135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rot="10800000" flipH="1">
            <a:off x="6575388" y="4396154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rot="10800000" flipH="1">
            <a:off x="6570830" y="5600699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rot="10800000" flipH="1">
            <a:off x="6575388" y="1242462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10800000" flipH="1">
            <a:off x="6575387" y="3165232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rot="10800000" flipH="1">
            <a:off x="6575387" y="2118655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467391" y="474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主導覽</a:t>
            </a:r>
            <a:r>
              <a:rPr lang="zh-TW" altLang="en-US" dirty="0">
                <a:latin typeface="+mj-ea"/>
                <a:ea typeface="+mj-ea"/>
              </a:rPr>
              <a:t>列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929056" y="10577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背景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29055" y="19339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介紹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29055" y="29981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插圖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236558" y="42114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分享社群列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15004" y="54274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下方選</a:t>
            </a:r>
            <a:r>
              <a:rPr lang="zh-TW" altLang="en-US" dirty="0">
                <a:latin typeface="+mj-ea"/>
                <a:ea typeface="+mj-ea"/>
              </a:rPr>
              <a:t>項</a:t>
            </a:r>
          </a:p>
        </p:txBody>
      </p:sp>
    </p:spTree>
    <p:extLst>
      <p:ext uri="{BB962C8B-B14F-4D97-AF65-F5344CB8AC3E}">
        <p14:creationId xmlns:p14="http://schemas.microsoft.com/office/powerpoint/2010/main" val="2781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字型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ea typeface="微軟正黑體" panose="020B0604030504040204" pitchFamily="34" charset="-120"/>
              </a:rPr>
              <a:t>	</a:t>
            </a:r>
          </a:p>
          <a:p>
            <a:pPr marL="0" indent="0">
              <a:buNone/>
            </a:pPr>
            <a:r>
              <a:rPr lang="en-US" altLang="zh-TW" dirty="0"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ea typeface="微軟正黑體" panose="020B0604030504040204" pitchFamily="34" charset="-120"/>
              </a:rPr>
              <a:t>無襯線字－</a:t>
            </a:r>
            <a:r>
              <a:rPr lang="en-US" altLang="zh-TW" dirty="0">
                <a:ea typeface="微軟正黑體" panose="020B0604030504040204" pitchFamily="34" charset="-120"/>
              </a:rPr>
              <a:t/>
            </a:r>
            <a:br>
              <a:rPr lang="en-US" altLang="zh-TW" dirty="0">
                <a:ea typeface="微軟正黑體" panose="020B0604030504040204" pitchFamily="34" charset="-120"/>
              </a:rPr>
            </a:br>
            <a:r>
              <a:rPr lang="en-US" altLang="zh-TW" dirty="0">
                <a:ea typeface="微軟正黑體" panose="020B0604030504040204" pitchFamily="34" charset="-120"/>
              </a:rPr>
              <a:t>		</a:t>
            </a:r>
            <a:r>
              <a:rPr lang="zh-TW" altLang="en-US" dirty="0">
                <a:ea typeface="微軟正黑體" panose="020B0604030504040204" pitchFamily="34" charset="-120"/>
              </a:rPr>
              <a:t>微軟正黑體</a:t>
            </a:r>
            <a:endParaRPr lang="en-US" altLang="zh-TW" dirty="0"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62959"/>
            <a:ext cx="2286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75" y="366649"/>
            <a:ext cx="4212340" cy="6145200"/>
          </a:xfrm>
        </p:spPr>
      </p:pic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693825" cy="3114758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主要以白色為基底</a:t>
            </a:r>
            <a:endParaRPr lang="en-US" altLang="zh-TW" sz="2300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300" baseline="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以</a:t>
            </a: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街道圖片作為首頁背景，並使用</a:t>
            </a: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/>
            </a:r>
            <a:b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background: linear-gradient(</a:t>
            </a:r>
            <a:r>
              <a:rPr lang="en-US" altLang="zh-TW" sz="2300" baseline="0" dirty="0" err="1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rgba</a:t>
            </a: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(0,0,0,0.5),</a:t>
            </a:r>
            <a:r>
              <a:rPr lang="en-US" altLang="zh-TW" sz="2300" baseline="0" dirty="0" err="1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rgba</a:t>
            </a: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(0,0,0,0.6)), </a:t>
            </a:r>
            <a:r>
              <a:rPr lang="en-US" altLang="zh-TW" sz="2300" baseline="0" dirty="0" err="1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url</a:t>
            </a: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(../images/indexBackground.jpg) no-repeat;</a:t>
            </a:r>
            <a:b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這段程式碼將圖片的變暗一些，讓白色文字可以更加清晰地顯示</a:t>
            </a:r>
            <a:endParaRPr lang="en-US" altLang="zh-TW" sz="2300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1099127" y="1388534"/>
            <a:ext cx="4100946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 smtClean="0">
                <a:ea typeface="微軟正黑體" panose="020B0604030504040204" pitchFamily="34" charset="-120"/>
              </a:rPr>
              <a:t>設計元</a:t>
            </a:r>
            <a:r>
              <a:rPr lang="zh-TW" altLang="en-US" sz="3200" dirty="0">
                <a:ea typeface="微軟正黑體" panose="020B0604030504040204" pitchFamily="34" charset="-120"/>
              </a:rPr>
              <a:t>素</a:t>
            </a:r>
            <a:r>
              <a:rPr lang="zh-TW" altLang="en-US" sz="3200" dirty="0" smtClean="0">
                <a:ea typeface="微軟正黑體" panose="020B0604030504040204" pitchFamily="34" charset="-120"/>
              </a:rPr>
              <a:t>－色調</a:t>
            </a:r>
            <a:endParaRPr lang="zh-TW" altLang="en-US" sz="32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1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693825" cy="31147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修正期中專題按鈕能見度之問題，使其觸發可辨。</a:t>
            </a:r>
            <a:endParaRPr lang="en-US" altLang="zh-TW" sz="2300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12436" y="1388534"/>
            <a:ext cx="5892800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 smtClean="0">
                <a:ea typeface="微軟正黑體" panose="020B0604030504040204" pitchFamily="34" charset="-120"/>
              </a:rPr>
              <a:t>十大易用性－系統狀態能見度</a:t>
            </a:r>
            <a:endParaRPr lang="zh-TW" altLang="en-US" sz="3200" dirty="0">
              <a:ea typeface="微軟正黑體" panose="020B0604030504040204" pitchFamily="34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90" y="3123429"/>
            <a:ext cx="2172855" cy="2172855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945" y="3123428"/>
            <a:ext cx="2172855" cy="2172855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7952509" y="3897745"/>
            <a:ext cx="868218" cy="609600"/>
          </a:xfrm>
          <a:prstGeom prst="rightArrow">
            <a:avLst/>
          </a:prstGeom>
          <a:solidFill>
            <a:srgbClr val="E0C29F"/>
          </a:solidFill>
          <a:ln>
            <a:solidFill>
              <a:srgbClr val="D9B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E0C2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693825" cy="31147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使用者不清楚目前頁面位於</a:t>
            </a:r>
            <a:r>
              <a:rPr lang="zh-TW" altLang="en-US" sz="230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哪個頁籤底下，可能導致點到相同頁面等問題。透過新增顯示效果以利使用者辨識。</a:t>
            </a:r>
            <a:endParaRPr lang="en-US" altLang="zh-TW" sz="2300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12436" y="1388534"/>
            <a:ext cx="5892800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 smtClean="0">
                <a:ea typeface="微軟正黑體" panose="020B0604030504040204" pitchFamily="34" charset="-120"/>
              </a:rPr>
              <a:t>十大易用性－辨識而非記憶</a:t>
            </a:r>
            <a:endParaRPr lang="zh-TW" altLang="en-US" sz="3200" dirty="0">
              <a:ea typeface="微軟正黑體" panose="020B0604030504040204" pitchFamily="34" charset="-120"/>
            </a:endParaRPr>
          </a:p>
        </p:txBody>
      </p:sp>
      <p:sp>
        <p:nvSpPr>
          <p:cNvPr id="8" name="向右箭號 7"/>
          <p:cNvSpPr/>
          <p:nvPr/>
        </p:nvSpPr>
        <p:spPr>
          <a:xfrm rot="5400000">
            <a:off x="7952508" y="3749223"/>
            <a:ext cx="868218" cy="609600"/>
          </a:xfrm>
          <a:prstGeom prst="rightArrow">
            <a:avLst/>
          </a:prstGeom>
          <a:solidFill>
            <a:srgbClr val="E0C29F"/>
          </a:solidFill>
          <a:ln>
            <a:solidFill>
              <a:srgbClr val="D9B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E0C29F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02" b="81902"/>
          <a:stretch/>
        </p:blipFill>
        <p:spPr>
          <a:xfrm>
            <a:off x="5919999" y="2566360"/>
            <a:ext cx="4933236" cy="65848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82" b="82328"/>
          <a:stretch/>
        </p:blipFill>
        <p:spPr>
          <a:xfrm>
            <a:off x="5915381" y="4883206"/>
            <a:ext cx="4942473" cy="64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693825" cy="31147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增加返回頁面最頂端的按鈕，增進使用者的使用效率與體驗。</a:t>
            </a:r>
            <a:endParaRPr lang="en-US" altLang="zh-TW" sz="2300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12436" y="1388534"/>
            <a:ext cx="5892800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 smtClean="0">
                <a:ea typeface="微軟正黑體" panose="020B0604030504040204" pitchFamily="34" charset="-120"/>
              </a:rPr>
              <a:t>十大易用性－彈性與使用效率</a:t>
            </a:r>
            <a:endParaRPr lang="zh-TW" altLang="en-US" sz="3200" dirty="0"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710" y="2863274"/>
            <a:ext cx="6040744" cy="22968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0"/>
          <a:stretch/>
        </p:blipFill>
        <p:spPr>
          <a:xfrm>
            <a:off x="10666066" y="3992673"/>
            <a:ext cx="408333" cy="366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9829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693825" cy="31147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30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根據使用者的裝置改變網頁的排版方式及顯示方式，讓使用者可以更方便的瀏覽網頁。</a:t>
            </a:r>
            <a:endParaRPr lang="en-US" altLang="zh-TW" sz="2300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12436" y="1388534"/>
            <a:ext cx="5892800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32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RWD</a:t>
            </a:r>
            <a:endParaRPr lang="zh-TW" altLang="en-US" sz="3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831" t="4094" r="31034" b="14568"/>
          <a:stretch/>
        </p:blipFill>
        <p:spPr>
          <a:xfrm>
            <a:off x="6835453" y="3602183"/>
            <a:ext cx="3045604" cy="277933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0426" t="6674" r="11018" b="11437"/>
          <a:stretch/>
        </p:blipFill>
        <p:spPr>
          <a:xfrm>
            <a:off x="6440140" y="641577"/>
            <a:ext cx="3836230" cy="2249406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5400000">
            <a:off x="8108312" y="3105516"/>
            <a:ext cx="499885" cy="350983"/>
          </a:xfrm>
          <a:prstGeom prst="rightArrow">
            <a:avLst/>
          </a:prstGeom>
          <a:solidFill>
            <a:srgbClr val="E0C29F"/>
          </a:solidFill>
          <a:ln>
            <a:solidFill>
              <a:srgbClr val="D9B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E0C2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50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討</a:t>
            </a:r>
            <a:r>
              <a:rPr lang="zh-TW" altLang="en-US" b="1" dirty="0"/>
              <a:t>論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遇到的困難與需</a:t>
            </a:r>
            <a:r>
              <a:rPr lang="zh-TW" altLang="en-US" dirty="0">
                <a:latin typeface="+mj-ea"/>
                <a:ea typeface="+mj-ea"/>
              </a:rPr>
              <a:t>求</a:t>
            </a:r>
            <a:r>
              <a:rPr lang="zh-TW" altLang="en-US" dirty="0" smtClean="0">
                <a:latin typeface="+mj-ea"/>
                <a:ea typeface="+mj-ea"/>
              </a:rPr>
              <a:t>｜如何解決與改善｜未來規劃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25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遇到的困難與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需求</a:t>
            </a:r>
            <a:endParaRPr lang="zh-TW" altLang="en-US" b="1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我們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的組員來自不同系所，這是個優點也是缺點，在想法上比較多元，然而幾乎沒有可以當面討論的時間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因為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上述的原因，我們只能將工作區分得非常分明，於是在最後要統整檔案時，又是一大挑戰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162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如何解決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與改善</a:t>
            </a:r>
            <a:endParaRPr lang="zh-TW" altLang="en-US" b="1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反覆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地線上討論，直到達成共識，因為難以精確的表達，經常在溝通方面花費了很多時間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因為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統整需要花費大量經歷，我們把「統整檔案」作為一個分配項目，而其他人負責寫程式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87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b="1" dirty="0" smtClean="0"/>
              <a:t>大綱</a:t>
            </a:r>
            <a:endParaRPr lang="zh-TW" altLang="en-US" b="1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295401" y="982131"/>
            <a:ext cx="7433022" cy="48937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專案介紹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創作發想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目標對象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使用情境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網站配置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sitemap</a:t>
            </a:r>
          </a:p>
          <a:p>
            <a:pPr lvl="1"/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網站框架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設計元素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十大易用性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RWD</a:t>
            </a:r>
          </a:p>
          <a:p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討論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遇到的困難與需求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如何解決</a:t>
            </a:r>
            <a:r>
              <a:rPr lang="zh-TW" altLang="en-US" dirty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與</a:t>
            </a:r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改善</a:t>
            </a:r>
            <a:endParaRPr lang="en-US" altLang="zh-TW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未來規</a:t>
            </a:r>
            <a:r>
              <a:rPr lang="zh-TW" altLang="en-US" dirty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劃</a:t>
            </a:r>
          </a:p>
        </p:txBody>
      </p:sp>
    </p:spTree>
    <p:extLst>
      <p:ext uri="{BB962C8B-B14F-4D97-AF65-F5344CB8AC3E}">
        <p14:creationId xmlns:p14="http://schemas.microsoft.com/office/powerpoint/2010/main" val="237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未來規劃</a:t>
            </a:r>
            <a:endParaRPr lang="zh-TW" altLang="en-US" b="1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縮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圖</a:t>
            </a:r>
          </a:p>
          <a:p>
            <a:pPr marL="457200" lvl="1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在使用者點擊標籤之前先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hover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產生縮圖或小圖，使使用者不必點擊他不想看到的頁面</a:t>
            </a:r>
          </a:p>
          <a:p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多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國語言</a:t>
            </a:r>
          </a:p>
          <a:p>
            <a:pPr marL="457200" lvl="1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使網站能夠真正切換語言，方便全世界的使用這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瀏覽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網頁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元素動畫效果</a:t>
            </a:r>
          </a:p>
          <a:p>
            <a:pPr marL="457200" lvl="1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使網站更生動，改善使用者體驗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48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69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專案介紹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創作發想｜目標對象｜使用情境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726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創作發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想</a:t>
            </a:r>
            <a:endParaRPr lang="zh-TW" altLang="en-US" b="1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　　近期旅遊產業因為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機票便宜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，一些民眾會選擇在假期出國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遊玩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。身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為台灣人的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我們希望將台灣旅遊發揚光大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，多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刺激國內旅遊，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讓大家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知道國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外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月亮沒有比較圓。</a:t>
            </a:r>
          </a:p>
          <a:p>
            <a:pPr marL="0" indent="0"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　　大家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想不到可以出去哪裡的時候，通常都會上網爬文，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但搜尋到的文章多為業配或並非自己心之所嚮。因此我們決定架設這個網站，除了讓民眾可以在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同一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個網站探索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到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台灣各地的好去處以外，也省去了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諸多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麻煩，發現台灣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真正的美。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36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目標對象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82996" y="2556932"/>
            <a:ext cx="7213602" cy="331893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J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immy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一位興趣使然的終極冒險家</a:t>
            </a:r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喜愛旅遊、探險、攝影、結交朋友、紀錄日常生活</a:t>
            </a:r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「我會一直旅行，到世界末日那天。」</a:t>
            </a:r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希望能在一個網站找到自己需要的資訊，例如：著名景點、景點特色、美食美景、交通資訊等</a:t>
            </a:r>
            <a:endParaRPr lang="en-US" altLang="zh-TW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946400"/>
            <a:ext cx="2235705" cy="22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雲朵形 15"/>
          <p:cNvSpPr/>
          <p:nvPr/>
        </p:nvSpPr>
        <p:spPr>
          <a:xfrm>
            <a:off x="5912584" y="1884219"/>
            <a:ext cx="4984012" cy="3237662"/>
          </a:xfrm>
          <a:prstGeom prst="cloud">
            <a:avLst/>
          </a:prstGeom>
          <a:solidFill>
            <a:srgbClr val="99DA90"/>
          </a:solidFill>
          <a:ln>
            <a:solidFill>
              <a:srgbClr val="69A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404656"/>
                </a:solidFill>
                <a:ea typeface="微軟正黑體" panose="020B0604030504040204" pitchFamily="34" charset="-120"/>
              </a:rPr>
              <a:t>咦～竟然還有這種網站！在台灣生活了這麼久，都沒有想過要查觀光局的旅遊資訊網，這下子就不會是騙人的了吧！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使用情境</a:t>
            </a:r>
            <a:endParaRPr lang="zh-TW" altLang="en-US" b="1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706588" y="4073237"/>
            <a:ext cx="2195944" cy="2195944"/>
            <a:chOff x="3318165" y="3911096"/>
            <a:chExt cx="2235705" cy="2235705"/>
          </a:xfrm>
        </p:grpSpPr>
        <p:pic>
          <p:nvPicPr>
            <p:cNvPr id="8" name="內容版面配置區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165" y="3911096"/>
              <a:ext cx="2235705" cy="2235705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4544292" y="4442691"/>
              <a:ext cx="332508" cy="387927"/>
            </a:xfrm>
            <a:prstGeom prst="ellipse">
              <a:avLst/>
            </a:prstGeom>
            <a:solidFill>
              <a:srgbClr val="F8D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4618182" y="4756727"/>
              <a:ext cx="166254" cy="175491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雲朵形 11"/>
          <p:cNvSpPr/>
          <p:nvPr/>
        </p:nvSpPr>
        <p:spPr>
          <a:xfrm>
            <a:off x="5912585" y="1884219"/>
            <a:ext cx="4984012" cy="3237662"/>
          </a:xfrm>
          <a:prstGeom prst="cloud">
            <a:avLst/>
          </a:prstGeom>
          <a:solidFill>
            <a:srgbClr val="99DA90"/>
          </a:solidFill>
          <a:ln>
            <a:solidFill>
              <a:srgbClr val="69A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404656"/>
                </a:solidFill>
                <a:ea typeface="微軟正黑體" panose="020B0604030504040204" pitchFamily="34" charset="-120"/>
              </a:rPr>
              <a:t>啊</a:t>
            </a:r>
            <a:r>
              <a:rPr lang="zh-TW" altLang="en-US" dirty="0">
                <a:solidFill>
                  <a:srgbClr val="404656"/>
                </a:solidFill>
                <a:ea typeface="微軟正黑體" panose="020B0604030504040204" pitchFamily="34" charset="-120"/>
              </a:rPr>
              <a:t>，明天就是週末了呢！目前還沒有想到適合的地點，但總不能就這樣浪費美好的假日時光吧？看來只能上網找找新的景點了。可是，好多部落客都是業配，該怎麼辦才好呢</a:t>
            </a:r>
            <a:r>
              <a:rPr lang="en-US" altLang="zh-TW" dirty="0" smtClean="0">
                <a:solidFill>
                  <a:srgbClr val="404656"/>
                </a:solidFill>
                <a:ea typeface="微軟正黑體" panose="020B0604030504040204" pitchFamily="34" charset="-120"/>
              </a:rPr>
              <a:t>...</a:t>
            </a:r>
            <a:r>
              <a:rPr lang="zh-TW" altLang="en-US" dirty="0" smtClean="0">
                <a:solidFill>
                  <a:srgbClr val="404656"/>
                </a:solidFill>
                <a:ea typeface="微軟正黑體" panose="020B0604030504040204" pitchFamily="34" charset="-120"/>
              </a:rPr>
              <a:t>？</a:t>
            </a:r>
            <a:endParaRPr lang="zh-TW" altLang="en-US" dirty="0">
              <a:solidFill>
                <a:srgbClr val="404656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967193" y="4327525"/>
            <a:ext cx="267853" cy="267853"/>
          </a:xfrm>
          <a:prstGeom prst="ellipse">
            <a:avLst/>
          </a:prstGeom>
          <a:solidFill>
            <a:srgbClr val="99DA90"/>
          </a:solidFill>
          <a:ln>
            <a:solidFill>
              <a:srgbClr val="69A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448794" y="4059672"/>
            <a:ext cx="267853" cy="267853"/>
          </a:xfrm>
          <a:prstGeom prst="ellipse">
            <a:avLst/>
          </a:prstGeom>
          <a:solidFill>
            <a:srgbClr val="99DA90"/>
          </a:solidFill>
          <a:ln>
            <a:solidFill>
              <a:srgbClr val="69A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6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12" grpId="1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網站配置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11564" y="3846051"/>
            <a:ext cx="9661236" cy="954547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sitemap</a:t>
            </a:r>
            <a:r>
              <a:rPr lang="zh-TW" altLang="en-US" dirty="0" smtClean="0">
                <a:latin typeface="+mj-ea"/>
                <a:ea typeface="+mj-ea"/>
              </a:rPr>
              <a:t>｜網站</a:t>
            </a:r>
            <a:r>
              <a:rPr lang="zh-TW" altLang="en-US" dirty="0">
                <a:latin typeface="+mj-ea"/>
                <a:ea typeface="+mj-ea"/>
              </a:rPr>
              <a:t>框架</a:t>
            </a:r>
            <a:r>
              <a:rPr lang="zh-TW" altLang="en-US" dirty="0" smtClean="0">
                <a:latin typeface="+mj-ea"/>
                <a:ea typeface="+mj-ea"/>
              </a:rPr>
              <a:t>｜</a:t>
            </a:r>
            <a:r>
              <a:rPr lang="zh-TW" altLang="en-US" dirty="0">
                <a:latin typeface="+mj-ea"/>
                <a:ea typeface="+mj-ea"/>
              </a:rPr>
              <a:t>設計元素</a:t>
            </a:r>
            <a:r>
              <a:rPr lang="zh-TW" altLang="en-US" dirty="0" smtClean="0">
                <a:latin typeface="+mj-ea"/>
                <a:ea typeface="+mj-ea"/>
              </a:rPr>
              <a:t>｜十大</a:t>
            </a:r>
            <a:r>
              <a:rPr lang="zh-TW" altLang="en-US" dirty="0">
                <a:latin typeface="+mj-ea"/>
                <a:ea typeface="+mj-ea"/>
              </a:rPr>
              <a:t>易用性</a:t>
            </a:r>
            <a:r>
              <a:rPr lang="zh-TW" altLang="en-US" dirty="0" smtClean="0">
                <a:latin typeface="+mj-ea"/>
                <a:ea typeface="+mj-ea"/>
              </a:rPr>
              <a:t>｜</a:t>
            </a:r>
            <a:r>
              <a:rPr lang="en-US" altLang="zh-TW" dirty="0" smtClean="0">
                <a:latin typeface="+mj-ea"/>
                <a:ea typeface="+mj-ea"/>
              </a:rPr>
              <a:t>RWD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118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sitemap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96000" y="2761085"/>
            <a:ext cx="1800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+mj-ea"/>
                <a:ea typeface="+mj-ea"/>
              </a:rPr>
              <a:t>首頁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94027" y="4168838"/>
            <a:ext cx="1800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+mj-ea"/>
                <a:ea typeface="+mj-ea"/>
              </a:rPr>
              <a:t>觀光景點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95014" y="4184561"/>
            <a:ext cx="1800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+mj-ea"/>
                <a:ea typeface="+mj-ea"/>
              </a:rPr>
              <a:t>探索台灣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196001" y="4168838"/>
            <a:ext cx="1800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+mj-ea"/>
                <a:ea typeface="+mj-ea"/>
              </a:rPr>
              <a:t>旅遊風景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196988" y="4168838"/>
            <a:ext cx="1800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+mj-ea"/>
                <a:ea typeface="+mj-ea"/>
              </a:rPr>
              <a:t>行程</a:t>
            </a:r>
            <a:r>
              <a:rPr lang="zh-TW" altLang="en-US" sz="2800" dirty="0" smtClean="0">
                <a:latin typeface="+mj-ea"/>
                <a:ea typeface="+mj-ea"/>
              </a:rPr>
              <a:t>推薦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197974" y="4159865"/>
            <a:ext cx="1800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+mj-ea"/>
                <a:ea typeface="+mj-ea"/>
              </a:rPr>
              <a:t>遊客互動</a:t>
            </a:r>
            <a:endParaRPr lang="zh-TW" altLang="en-US" sz="2800" dirty="0">
              <a:latin typeface="+mj-ea"/>
              <a:ea typeface="+mj-ea"/>
            </a:endParaRPr>
          </a:p>
        </p:txBody>
      </p:sp>
      <p:cxnSp>
        <p:nvCxnSpPr>
          <p:cNvPr id="16" name="直線接點 15"/>
          <p:cNvCxnSpPr>
            <a:stCxn id="7" idx="2"/>
            <a:endCxn id="13" idx="0"/>
          </p:cNvCxnSpPr>
          <p:nvPr/>
        </p:nvCxnSpPr>
        <p:spPr>
          <a:xfrm>
            <a:off x="6096000" y="3284305"/>
            <a:ext cx="4001974" cy="875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7" idx="2"/>
            <a:endCxn id="12" idx="0"/>
          </p:cNvCxnSpPr>
          <p:nvPr/>
        </p:nvCxnSpPr>
        <p:spPr>
          <a:xfrm>
            <a:off x="6096000" y="3284305"/>
            <a:ext cx="2000988" cy="884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7" idx="2"/>
            <a:endCxn id="11" idx="0"/>
          </p:cNvCxnSpPr>
          <p:nvPr/>
        </p:nvCxnSpPr>
        <p:spPr>
          <a:xfrm>
            <a:off x="6096000" y="3284305"/>
            <a:ext cx="1" cy="884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7" idx="2"/>
            <a:endCxn id="10" idx="0"/>
          </p:cNvCxnSpPr>
          <p:nvPr/>
        </p:nvCxnSpPr>
        <p:spPr>
          <a:xfrm flipH="1">
            <a:off x="4095014" y="3284305"/>
            <a:ext cx="2000986" cy="900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7" idx="2"/>
            <a:endCxn id="9" idx="0"/>
          </p:cNvCxnSpPr>
          <p:nvPr/>
        </p:nvCxnSpPr>
        <p:spPr>
          <a:xfrm flipH="1">
            <a:off x="2094027" y="3284305"/>
            <a:ext cx="4001973" cy="884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網站</a:t>
            </a:r>
            <a:r>
              <a:rPr lang="zh-TW" altLang="en-US" baseline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框架－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wireframe</a:t>
            </a:r>
            <a:endParaRPr lang="zh-TW" altLang="en-US" baseline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57" y="2557462"/>
            <a:ext cx="2467686" cy="3600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08" y="2557462"/>
            <a:ext cx="2465490" cy="36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83" y="2557462"/>
            <a:ext cx="246680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Impact"/>
        <a:ea typeface="站酷快乐体2016修订版"/>
        <a:cs typeface=""/>
      </a:majorFont>
      <a:minorFont>
        <a:latin typeface="等线"/>
        <a:ea typeface="站酷快乐体2016修订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有機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素描手繪旅行主題</Template>
  <TotalTime>1150</TotalTime>
  <Words>600</Words>
  <Application>Microsoft Office PowerPoint</Application>
  <PresentationFormat>寬螢幕</PresentationFormat>
  <Paragraphs>85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5" baseType="lpstr">
      <vt:lpstr>等线</vt:lpstr>
      <vt:lpstr>宋体</vt:lpstr>
      <vt:lpstr>站酷快乐体2016修订版</vt:lpstr>
      <vt:lpstr>微軟正黑體</vt:lpstr>
      <vt:lpstr>新細明體</vt:lpstr>
      <vt:lpstr>Arial</vt:lpstr>
      <vt:lpstr>Calibri</vt:lpstr>
      <vt:lpstr>Calibri Light</vt:lpstr>
      <vt:lpstr>Garamond</vt:lpstr>
      <vt:lpstr>Impact</vt:lpstr>
      <vt:lpstr>Times New Roman</vt:lpstr>
      <vt:lpstr>Office 主题​​</vt:lpstr>
      <vt:lpstr>Office 主题</vt:lpstr>
      <vt:lpstr>有機</vt:lpstr>
      <vt:lpstr>網頁程式設計 期末專題報告</vt:lpstr>
      <vt:lpstr>大綱</vt:lpstr>
      <vt:lpstr>專案介紹</vt:lpstr>
      <vt:lpstr>創作發想</vt:lpstr>
      <vt:lpstr>目標對象</vt:lpstr>
      <vt:lpstr>使用情境</vt:lpstr>
      <vt:lpstr>網站配置</vt:lpstr>
      <vt:lpstr>sitemap</vt:lpstr>
      <vt:lpstr>網站框架－wireframe</vt:lpstr>
      <vt:lpstr>網站框架－版面設計</vt:lpstr>
      <vt:lpstr>設計元素</vt:lpstr>
      <vt:lpstr>PowerPoint 簡報</vt:lpstr>
      <vt:lpstr>PowerPoint 簡報</vt:lpstr>
      <vt:lpstr>PowerPoint 簡報</vt:lpstr>
      <vt:lpstr>PowerPoint 簡報</vt:lpstr>
      <vt:lpstr>PowerPoint 簡報</vt:lpstr>
      <vt:lpstr>討論</vt:lpstr>
      <vt:lpstr>遇到的困難與需求</vt:lpstr>
      <vt:lpstr>如何解決與改善</vt:lpstr>
      <vt:lpstr>未來規劃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網頁程式設計 期中專題報告</dc:title>
  <dc:creator>Ping-Hsien,Huang</dc:creator>
  <cp:lastModifiedBy>Ping-Hsien,Huang</cp:lastModifiedBy>
  <cp:revision>105</cp:revision>
  <dcterms:created xsi:type="dcterms:W3CDTF">2020-04-29T03:12:42Z</dcterms:created>
  <dcterms:modified xsi:type="dcterms:W3CDTF">2020-06-18T01:41:47Z</dcterms:modified>
</cp:coreProperties>
</file>